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76" r:id="rId3"/>
    <p:sldId id="279" r:id="rId4"/>
    <p:sldId id="280" r:id="rId5"/>
    <p:sldId id="281" r:id="rId6"/>
    <p:sldId id="282" r:id="rId7"/>
    <p:sldId id="283" r:id="rId8"/>
    <p:sldId id="277" r:id="rId9"/>
  </p:sldIdLst>
  <p:sldSz cx="12192000" cy="6858000"/>
  <p:notesSz cx="6858000" cy="9144000"/>
  <p:embeddedFontLst>
    <p:embeddedFont>
      <p:font typeface="Arial Black" panose="020B0604020202020204" pitchFamily="34" charset="0"/>
      <p:regular r:id="rId11"/>
      <p:bold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4" roundtripDataSignature="AMtx7mgp5JW30LxBU/RLZ3s6DZYjINzR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0469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11110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122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0208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663720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52842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3" name="Google Shape;12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55686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0"/>
          <p:cNvSpPr txBox="1">
            <a:spLocks noGrp="1"/>
          </p:cNvSpPr>
          <p:nvPr>
            <p:ph type="body" idx="1"/>
          </p:nvPr>
        </p:nvSpPr>
        <p:spPr>
          <a:xfrm rot="5400000">
            <a:off x="3920400" y="-1256575"/>
            <a:ext cx="4351200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1"/>
          <p:cNvSpPr txBox="1">
            <a:spLocks noGrp="1"/>
          </p:cNvSpPr>
          <p:nvPr>
            <p:ph type="title"/>
          </p:nvPr>
        </p:nvSpPr>
        <p:spPr>
          <a:xfrm rot="5400000">
            <a:off x="7133400" y="1956625"/>
            <a:ext cx="5811900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1"/>
          <p:cNvSpPr txBox="1">
            <a:spLocks noGrp="1"/>
          </p:cNvSpPr>
          <p:nvPr>
            <p:ph type="body" idx="1"/>
          </p:nvPr>
        </p:nvSpPr>
        <p:spPr>
          <a:xfrm rot="5400000">
            <a:off x="1799400" y="-596075"/>
            <a:ext cx="5811900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3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5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9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9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00" cy="8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00" cy="36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8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8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18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9" name="Google Shape;59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9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9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6" name="Google Shape;66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0" descr="{&quot;HashCode&quot;:-1818968269,&quot;Placement&quot;:&quot;Header&quot;}"/>
          <p:cNvSpPr txBox="1"/>
          <p:nvPr/>
        </p:nvSpPr>
        <p:spPr>
          <a:xfrm>
            <a:off x="0" y="0"/>
            <a:ext cx="2755800" cy="2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1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                  Official (Closed) - Non Sensitive</a:t>
            </a:r>
            <a:endParaRPr sz="11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2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www.linkedin.com/in/nhanwei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"/>
          <p:cNvSpPr txBox="1"/>
          <p:nvPr/>
        </p:nvSpPr>
        <p:spPr>
          <a:xfrm>
            <a:off x="1482012" y="2202127"/>
            <a:ext cx="8423987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Machine Learning Training with SPD Bank</a:t>
            </a:r>
          </a:p>
        </p:txBody>
      </p:sp>
      <p:sp>
        <p:nvSpPr>
          <p:cNvPr id="86" name="Google Shape;86;p1"/>
          <p:cNvSpPr/>
          <p:nvPr/>
        </p:nvSpPr>
        <p:spPr>
          <a:xfrm rot="-5400000">
            <a:off x="7075733" y="1741799"/>
            <a:ext cx="4329300" cy="59031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295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8" name="Google Shape;129;p7">
            <a:extLst>
              <a:ext uri="{FF2B5EF4-FFF2-40B4-BE49-F238E27FC236}">
                <a16:creationId xmlns:a16="http://schemas.microsoft.com/office/drawing/2014/main" id="{A9ED8B1F-F34B-F644-B8D7-A45FD803328F}"/>
              </a:ext>
            </a:extLst>
          </p:cNvPr>
          <p:cNvCxnSpPr>
            <a:cxnSpLocks/>
          </p:cNvCxnSpPr>
          <p:nvPr/>
        </p:nvCxnSpPr>
        <p:spPr>
          <a:xfrm>
            <a:off x="576938" y="3862985"/>
            <a:ext cx="11146900" cy="0"/>
          </a:xfrm>
          <a:prstGeom prst="straightConnector1">
            <a:avLst/>
          </a:prstGeom>
          <a:noFill/>
          <a:ln w="381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30;p7">
            <a:extLst>
              <a:ext uri="{FF2B5EF4-FFF2-40B4-BE49-F238E27FC236}">
                <a16:creationId xmlns:a16="http://schemas.microsoft.com/office/drawing/2014/main" id="{BF00B1F9-32C9-784B-8528-34DD2627A881}"/>
              </a:ext>
            </a:extLst>
          </p:cNvPr>
          <p:cNvSpPr/>
          <p:nvPr/>
        </p:nvSpPr>
        <p:spPr>
          <a:xfrm>
            <a:off x="2044715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7">
            <a:extLst>
              <a:ext uri="{FF2B5EF4-FFF2-40B4-BE49-F238E27FC236}">
                <a16:creationId xmlns:a16="http://schemas.microsoft.com/office/drawing/2014/main" id="{388C37A9-06F9-D44E-9100-94FB4076910E}"/>
              </a:ext>
            </a:extLst>
          </p:cNvPr>
          <p:cNvSpPr txBox="1"/>
          <p:nvPr/>
        </p:nvSpPr>
        <p:spPr>
          <a:xfrm>
            <a:off x="2396847" y="3998815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Python and Pandas Revisited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32;p7">
            <a:extLst>
              <a:ext uri="{FF2B5EF4-FFF2-40B4-BE49-F238E27FC236}">
                <a16:creationId xmlns:a16="http://schemas.microsoft.com/office/drawing/2014/main" id="{D6EAD9B0-A604-B443-82DB-B97C6C5EA42C}"/>
              </a:ext>
            </a:extLst>
          </p:cNvPr>
          <p:cNvSpPr/>
          <p:nvPr/>
        </p:nvSpPr>
        <p:spPr>
          <a:xfrm>
            <a:off x="2943892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3;p7">
            <a:extLst>
              <a:ext uri="{FF2B5EF4-FFF2-40B4-BE49-F238E27FC236}">
                <a16:creationId xmlns:a16="http://schemas.microsoft.com/office/drawing/2014/main" id="{1A47BD6B-9CB7-B348-AF96-863A646748F7}"/>
              </a:ext>
            </a:extLst>
          </p:cNvPr>
          <p:cNvSpPr txBox="1"/>
          <p:nvPr/>
        </p:nvSpPr>
        <p:spPr>
          <a:xfrm>
            <a:off x="1537837" y="2729327"/>
            <a:ext cx="13191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Data Science Workflow, Data Cleaning and EDA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32;p7">
            <a:extLst>
              <a:ext uri="{FF2B5EF4-FFF2-40B4-BE49-F238E27FC236}">
                <a16:creationId xmlns:a16="http://schemas.microsoft.com/office/drawing/2014/main" id="{D583BF66-0FB4-DD43-B65D-547CFCB521E0}"/>
              </a:ext>
            </a:extLst>
          </p:cNvPr>
          <p:cNvSpPr/>
          <p:nvPr/>
        </p:nvSpPr>
        <p:spPr>
          <a:xfrm>
            <a:off x="1189909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33;p7">
            <a:extLst>
              <a:ext uri="{FF2B5EF4-FFF2-40B4-BE49-F238E27FC236}">
                <a16:creationId xmlns:a16="http://schemas.microsoft.com/office/drawing/2014/main" id="{8D5050D1-7F94-4147-9EF6-66C00E172A7D}"/>
              </a:ext>
            </a:extLst>
          </p:cNvPr>
          <p:cNvSpPr txBox="1"/>
          <p:nvPr/>
        </p:nvSpPr>
        <p:spPr>
          <a:xfrm>
            <a:off x="667459" y="4011264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Course Introduction and Admin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4F7126A-24B8-EB4C-837F-FA784F0A4729}"/>
              </a:ext>
            </a:extLst>
          </p:cNvPr>
          <p:cNvSpPr txBox="1"/>
          <p:nvPr/>
        </p:nvSpPr>
        <p:spPr>
          <a:xfrm>
            <a:off x="1817921" y="5044559"/>
            <a:ext cx="727788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78292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8" name="Google Shape;129;p7">
            <a:extLst>
              <a:ext uri="{FF2B5EF4-FFF2-40B4-BE49-F238E27FC236}">
                <a16:creationId xmlns:a16="http://schemas.microsoft.com/office/drawing/2014/main" id="{A9ED8B1F-F34B-F644-B8D7-A45FD803328F}"/>
              </a:ext>
            </a:extLst>
          </p:cNvPr>
          <p:cNvCxnSpPr>
            <a:cxnSpLocks/>
          </p:cNvCxnSpPr>
          <p:nvPr/>
        </p:nvCxnSpPr>
        <p:spPr>
          <a:xfrm>
            <a:off x="576938" y="3862985"/>
            <a:ext cx="11146900" cy="0"/>
          </a:xfrm>
          <a:prstGeom prst="straightConnector1">
            <a:avLst/>
          </a:prstGeom>
          <a:noFill/>
          <a:ln w="381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30;p7">
            <a:extLst>
              <a:ext uri="{FF2B5EF4-FFF2-40B4-BE49-F238E27FC236}">
                <a16:creationId xmlns:a16="http://schemas.microsoft.com/office/drawing/2014/main" id="{BF00B1F9-32C9-784B-8528-34DD2627A881}"/>
              </a:ext>
            </a:extLst>
          </p:cNvPr>
          <p:cNvSpPr/>
          <p:nvPr/>
        </p:nvSpPr>
        <p:spPr>
          <a:xfrm>
            <a:off x="2044715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7">
            <a:extLst>
              <a:ext uri="{FF2B5EF4-FFF2-40B4-BE49-F238E27FC236}">
                <a16:creationId xmlns:a16="http://schemas.microsoft.com/office/drawing/2014/main" id="{388C37A9-06F9-D44E-9100-94FB4076910E}"/>
              </a:ext>
            </a:extLst>
          </p:cNvPr>
          <p:cNvSpPr txBox="1"/>
          <p:nvPr/>
        </p:nvSpPr>
        <p:spPr>
          <a:xfrm>
            <a:off x="2396847" y="3998815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Python and Pandas Revisited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32;p7">
            <a:extLst>
              <a:ext uri="{FF2B5EF4-FFF2-40B4-BE49-F238E27FC236}">
                <a16:creationId xmlns:a16="http://schemas.microsoft.com/office/drawing/2014/main" id="{D6EAD9B0-A604-B443-82DB-B97C6C5EA42C}"/>
              </a:ext>
            </a:extLst>
          </p:cNvPr>
          <p:cNvSpPr/>
          <p:nvPr/>
        </p:nvSpPr>
        <p:spPr>
          <a:xfrm>
            <a:off x="2943892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3;p7">
            <a:extLst>
              <a:ext uri="{FF2B5EF4-FFF2-40B4-BE49-F238E27FC236}">
                <a16:creationId xmlns:a16="http://schemas.microsoft.com/office/drawing/2014/main" id="{1A47BD6B-9CB7-B348-AF96-863A646748F7}"/>
              </a:ext>
            </a:extLst>
          </p:cNvPr>
          <p:cNvSpPr txBox="1"/>
          <p:nvPr/>
        </p:nvSpPr>
        <p:spPr>
          <a:xfrm>
            <a:off x="1537837" y="2729327"/>
            <a:ext cx="13191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Data Science Workflow, Data Cleaning and EDA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37;p7">
            <a:extLst>
              <a:ext uri="{FF2B5EF4-FFF2-40B4-BE49-F238E27FC236}">
                <a16:creationId xmlns:a16="http://schemas.microsoft.com/office/drawing/2014/main" id="{DA3D7501-1646-7B41-AAA7-84385AC64AE0}"/>
              </a:ext>
            </a:extLst>
          </p:cNvPr>
          <p:cNvSpPr txBox="1"/>
          <p:nvPr/>
        </p:nvSpPr>
        <p:spPr>
          <a:xfrm>
            <a:off x="4261051" y="4019755"/>
            <a:ext cx="112559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Machine Learning Overview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45;p7">
            <a:extLst>
              <a:ext uri="{FF2B5EF4-FFF2-40B4-BE49-F238E27FC236}">
                <a16:creationId xmlns:a16="http://schemas.microsoft.com/office/drawing/2014/main" id="{59F64A73-6E9A-3546-9D97-B003EDB5D8E1}"/>
              </a:ext>
            </a:extLst>
          </p:cNvPr>
          <p:cNvSpPr/>
          <p:nvPr/>
        </p:nvSpPr>
        <p:spPr>
          <a:xfrm>
            <a:off x="4691701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BBE1F758-D2AB-7C43-8C15-A00F11633C9C}"/>
              </a:ext>
            </a:extLst>
          </p:cNvPr>
          <p:cNvSpPr/>
          <p:nvPr/>
        </p:nvSpPr>
        <p:spPr>
          <a:xfrm>
            <a:off x="3849416" y="373653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1;p7">
            <a:extLst>
              <a:ext uri="{FF2B5EF4-FFF2-40B4-BE49-F238E27FC236}">
                <a16:creationId xmlns:a16="http://schemas.microsoft.com/office/drawing/2014/main" id="{D4D015E9-54CC-2749-9B88-86B70227F0A5}"/>
              </a:ext>
            </a:extLst>
          </p:cNvPr>
          <p:cNvSpPr txBox="1"/>
          <p:nvPr/>
        </p:nvSpPr>
        <p:spPr>
          <a:xfrm>
            <a:off x="3373032" y="2947888"/>
            <a:ext cx="1226968" cy="66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EDA with Seaborn and Matplotlib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32;p7">
            <a:extLst>
              <a:ext uri="{FF2B5EF4-FFF2-40B4-BE49-F238E27FC236}">
                <a16:creationId xmlns:a16="http://schemas.microsoft.com/office/drawing/2014/main" id="{D583BF66-0FB4-DD43-B65D-547CFCB521E0}"/>
              </a:ext>
            </a:extLst>
          </p:cNvPr>
          <p:cNvSpPr/>
          <p:nvPr/>
        </p:nvSpPr>
        <p:spPr>
          <a:xfrm>
            <a:off x="1189909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33;p7">
            <a:extLst>
              <a:ext uri="{FF2B5EF4-FFF2-40B4-BE49-F238E27FC236}">
                <a16:creationId xmlns:a16="http://schemas.microsoft.com/office/drawing/2014/main" id="{8D5050D1-7F94-4147-9EF6-66C00E172A7D}"/>
              </a:ext>
            </a:extLst>
          </p:cNvPr>
          <p:cNvSpPr txBox="1"/>
          <p:nvPr/>
        </p:nvSpPr>
        <p:spPr>
          <a:xfrm>
            <a:off x="667459" y="4011264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Course Introduction and Admin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146;p7">
            <a:extLst>
              <a:ext uri="{FF2B5EF4-FFF2-40B4-BE49-F238E27FC236}">
                <a16:creationId xmlns:a16="http://schemas.microsoft.com/office/drawing/2014/main" id="{3F52F9A9-AA38-5F43-A4D9-DA24FD273554}"/>
              </a:ext>
            </a:extLst>
          </p:cNvPr>
          <p:cNvSpPr/>
          <p:nvPr/>
        </p:nvSpPr>
        <p:spPr>
          <a:xfrm>
            <a:off x="5547462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25;p7">
            <a:extLst>
              <a:ext uri="{FF2B5EF4-FFF2-40B4-BE49-F238E27FC236}">
                <a16:creationId xmlns:a16="http://schemas.microsoft.com/office/drawing/2014/main" id="{B29F4522-1085-674B-B403-172AFD085CCC}"/>
              </a:ext>
            </a:extLst>
          </p:cNvPr>
          <p:cNvSpPr txBox="1"/>
          <p:nvPr/>
        </p:nvSpPr>
        <p:spPr>
          <a:xfrm>
            <a:off x="5146874" y="3102218"/>
            <a:ext cx="10736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Decision Trees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8F7EC88-9A4A-6B47-A99E-58B3C9DCE92A}"/>
              </a:ext>
            </a:extLst>
          </p:cNvPr>
          <p:cNvSpPr txBox="1"/>
          <p:nvPr/>
        </p:nvSpPr>
        <p:spPr>
          <a:xfrm>
            <a:off x="1817921" y="5044559"/>
            <a:ext cx="727788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23588A5-8B9F-A042-8F59-223B89E6DC9A}"/>
              </a:ext>
            </a:extLst>
          </p:cNvPr>
          <p:cNvSpPr txBox="1"/>
          <p:nvPr/>
        </p:nvSpPr>
        <p:spPr>
          <a:xfrm>
            <a:off x="4509543" y="2420110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89829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Google Shape;125;p7">
            <a:extLst>
              <a:ext uri="{FF2B5EF4-FFF2-40B4-BE49-F238E27FC236}">
                <a16:creationId xmlns:a16="http://schemas.microsoft.com/office/drawing/2014/main" id="{F472A9FF-0559-154F-A89A-7828AB3318CD}"/>
              </a:ext>
            </a:extLst>
          </p:cNvPr>
          <p:cNvSpPr txBox="1"/>
          <p:nvPr/>
        </p:nvSpPr>
        <p:spPr>
          <a:xfrm>
            <a:off x="5880773" y="4017002"/>
            <a:ext cx="13191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Random Forest, Extra Trees, Gradient Boosting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" name="Google Shape;129;p7">
            <a:extLst>
              <a:ext uri="{FF2B5EF4-FFF2-40B4-BE49-F238E27FC236}">
                <a16:creationId xmlns:a16="http://schemas.microsoft.com/office/drawing/2014/main" id="{A9ED8B1F-F34B-F644-B8D7-A45FD803328F}"/>
              </a:ext>
            </a:extLst>
          </p:cNvPr>
          <p:cNvCxnSpPr>
            <a:cxnSpLocks/>
          </p:cNvCxnSpPr>
          <p:nvPr/>
        </p:nvCxnSpPr>
        <p:spPr>
          <a:xfrm>
            <a:off x="576938" y="3862985"/>
            <a:ext cx="11146900" cy="0"/>
          </a:xfrm>
          <a:prstGeom prst="straightConnector1">
            <a:avLst/>
          </a:prstGeom>
          <a:noFill/>
          <a:ln w="381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30;p7">
            <a:extLst>
              <a:ext uri="{FF2B5EF4-FFF2-40B4-BE49-F238E27FC236}">
                <a16:creationId xmlns:a16="http://schemas.microsoft.com/office/drawing/2014/main" id="{BF00B1F9-32C9-784B-8528-34DD2627A881}"/>
              </a:ext>
            </a:extLst>
          </p:cNvPr>
          <p:cNvSpPr/>
          <p:nvPr/>
        </p:nvSpPr>
        <p:spPr>
          <a:xfrm>
            <a:off x="2044715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7">
            <a:extLst>
              <a:ext uri="{FF2B5EF4-FFF2-40B4-BE49-F238E27FC236}">
                <a16:creationId xmlns:a16="http://schemas.microsoft.com/office/drawing/2014/main" id="{388C37A9-06F9-D44E-9100-94FB4076910E}"/>
              </a:ext>
            </a:extLst>
          </p:cNvPr>
          <p:cNvSpPr txBox="1"/>
          <p:nvPr/>
        </p:nvSpPr>
        <p:spPr>
          <a:xfrm>
            <a:off x="2396847" y="3998815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Python and Pandas Revisited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32;p7">
            <a:extLst>
              <a:ext uri="{FF2B5EF4-FFF2-40B4-BE49-F238E27FC236}">
                <a16:creationId xmlns:a16="http://schemas.microsoft.com/office/drawing/2014/main" id="{D6EAD9B0-A604-B443-82DB-B97C6C5EA42C}"/>
              </a:ext>
            </a:extLst>
          </p:cNvPr>
          <p:cNvSpPr/>
          <p:nvPr/>
        </p:nvSpPr>
        <p:spPr>
          <a:xfrm>
            <a:off x="2943892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3;p7">
            <a:extLst>
              <a:ext uri="{FF2B5EF4-FFF2-40B4-BE49-F238E27FC236}">
                <a16:creationId xmlns:a16="http://schemas.microsoft.com/office/drawing/2014/main" id="{1A47BD6B-9CB7-B348-AF96-863A646748F7}"/>
              </a:ext>
            </a:extLst>
          </p:cNvPr>
          <p:cNvSpPr txBox="1"/>
          <p:nvPr/>
        </p:nvSpPr>
        <p:spPr>
          <a:xfrm>
            <a:off x="1537837" y="2729327"/>
            <a:ext cx="13191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Data Science Workflow, Data Cleaning and EDA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4;p7">
            <a:extLst>
              <a:ext uri="{FF2B5EF4-FFF2-40B4-BE49-F238E27FC236}">
                <a16:creationId xmlns:a16="http://schemas.microsoft.com/office/drawing/2014/main" id="{855D4CE3-9178-8042-8087-691761F0BBE0}"/>
              </a:ext>
            </a:extLst>
          </p:cNvPr>
          <p:cNvSpPr/>
          <p:nvPr/>
        </p:nvSpPr>
        <p:spPr>
          <a:xfrm>
            <a:off x="7289780" y="3736330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37;p7">
            <a:extLst>
              <a:ext uri="{FF2B5EF4-FFF2-40B4-BE49-F238E27FC236}">
                <a16:creationId xmlns:a16="http://schemas.microsoft.com/office/drawing/2014/main" id="{DA3D7501-1646-7B41-AAA7-84385AC64AE0}"/>
              </a:ext>
            </a:extLst>
          </p:cNvPr>
          <p:cNvSpPr txBox="1"/>
          <p:nvPr/>
        </p:nvSpPr>
        <p:spPr>
          <a:xfrm>
            <a:off x="4261051" y="4019755"/>
            <a:ext cx="112559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Machine Learning Overview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45;p7">
            <a:extLst>
              <a:ext uri="{FF2B5EF4-FFF2-40B4-BE49-F238E27FC236}">
                <a16:creationId xmlns:a16="http://schemas.microsoft.com/office/drawing/2014/main" id="{59F64A73-6E9A-3546-9D97-B003EDB5D8E1}"/>
              </a:ext>
            </a:extLst>
          </p:cNvPr>
          <p:cNvSpPr/>
          <p:nvPr/>
        </p:nvSpPr>
        <p:spPr>
          <a:xfrm>
            <a:off x="4691701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46;p7">
            <a:extLst>
              <a:ext uri="{FF2B5EF4-FFF2-40B4-BE49-F238E27FC236}">
                <a16:creationId xmlns:a16="http://schemas.microsoft.com/office/drawing/2014/main" id="{72FFAD34-FC51-1C40-A12E-08FC7506B7B6}"/>
              </a:ext>
            </a:extLst>
          </p:cNvPr>
          <p:cNvSpPr/>
          <p:nvPr/>
        </p:nvSpPr>
        <p:spPr>
          <a:xfrm>
            <a:off x="6403223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51;p7">
            <a:extLst>
              <a:ext uri="{FF2B5EF4-FFF2-40B4-BE49-F238E27FC236}">
                <a16:creationId xmlns:a16="http://schemas.microsoft.com/office/drawing/2014/main" id="{9EF1E273-8CE8-3E42-A7C1-8EFF97B15ED3}"/>
              </a:ext>
            </a:extLst>
          </p:cNvPr>
          <p:cNvSpPr txBox="1"/>
          <p:nvPr/>
        </p:nvSpPr>
        <p:spPr>
          <a:xfrm>
            <a:off x="6545018" y="3209908"/>
            <a:ext cx="177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 dirty="0">
                <a:solidFill>
                  <a:srgbClr val="3F3F3F"/>
                </a:solidFill>
              </a:rPr>
              <a:t>K-Means</a:t>
            </a:r>
            <a:endParaRPr sz="1400" b="0" i="1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BBE1F758-D2AB-7C43-8C15-A00F11633C9C}"/>
              </a:ext>
            </a:extLst>
          </p:cNvPr>
          <p:cNvSpPr/>
          <p:nvPr/>
        </p:nvSpPr>
        <p:spPr>
          <a:xfrm>
            <a:off x="3849416" y="373653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1;p7">
            <a:extLst>
              <a:ext uri="{FF2B5EF4-FFF2-40B4-BE49-F238E27FC236}">
                <a16:creationId xmlns:a16="http://schemas.microsoft.com/office/drawing/2014/main" id="{D4D015E9-54CC-2749-9B88-86B70227F0A5}"/>
              </a:ext>
            </a:extLst>
          </p:cNvPr>
          <p:cNvSpPr txBox="1"/>
          <p:nvPr/>
        </p:nvSpPr>
        <p:spPr>
          <a:xfrm>
            <a:off x="3373032" y="2947888"/>
            <a:ext cx="1226968" cy="66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EDA with Seaborn and Matplotlib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32;p7">
            <a:extLst>
              <a:ext uri="{FF2B5EF4-FFF2-40B4-BE49-F238E27FC236}">
                <a16:creationId xmlns:a16="http://schemas.microsoft.com/office/drawing/2014/main" id="{D583BF66-0FB4-DD43-B65D-547CFCB521E0}"/>
              </a:ext>
            </a:extLst>
          </p:cNvPr>
          <p:cNvSpPr/>
          <p:nvPr/>
        </p:nvSpPr>
        <p:spPr>
          <a:xfrm>
            <a:off x="1189909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33;p7">
            <a:extLst>
              <a:ext uri="{FF2B5EF4-FFF2-40B4-BE49-F238E27FC236}">
                <a16:creationId xmlns:a16="http://schemas.microsoft.com/office/drawing/2014/main" id="{8D5050D1-7F94-4147-9EF6-66C00E172A7D}"/>
              </a:ext>
            </a:extLst>
          </p:cNvPr>
          <p:cNvSpPr txBox="1"/>
          <p:nvPr/>
        </p:nvSpPr>
        <p:spPr>
          <a:xfrm>
            <a:off x="667459" y="4011264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Course Introduction and Admin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146;p7">
            <a:extLst>
              <a:ext uri="{FF2B5EF4-FFF2-40B4-BE49-F238E27FC236}">
                <a16:creationId xmlns:a16="http://schemas.microsoft.com/office/drawing/2014/main" id="{3F52F9A9-AA38-5F43-A4D9-DA24FD273554}"/>
              </a:ext>
            </a:extLst>
          </p:cNvPr>
          <p:cNvSpPr/>
          <p:nvPr/>
        </p:nvSpPr>
        <p:spPr>
          <a:xfrm>
            <a:off x="5547462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25;p7">
            <a:extLst>
              <a:ext uri="{FF2B5EF4-FFF2-40B4-BE49-F238E27FC236}">
                <a16:creationId xmlns:a16="http://schemas.microsoft.com/office/drawing/2014/main" id="{B29F4522-1085-674B-B403-172AFD085CCC}"/>
              </a:ext>
            </a:extLst>
          </p:cNvPr>
          <p:cNvSpPr txBox="1"/>
          <p:nvPr/>
        </p:nvSpPr>
        <p:spPr>
          <a:xfrm>
            <a:off x="5146874" y="3102218"/>
            <a:ext cx="10736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Decision Trees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A720FE4-9640-DA42-A9CA-2DF5F7C48EF5}"/>
              </a:ext>
            </a:extLst>
          </p:cNvPr>
          <p:cNvSpPr txBox="1"/>
          <p:nvPr/>
        </p:nvSpPr>
        <p:spPr>
          <a:xfrm>
            <a:off x="1817921" y="5044559"/>
            <a:ext cx="727788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7F87DB8-6458-BB4E-8A53-54265A67A75A}"/>
              </a:ext>
            </a:extLst>
          </p:cNvPr>
          <p:cNvSpPr txBox="1"/>
          <p:nvPr/>
        </p:nvSpPr>
        <p:spPr>
          <a:xfrm>
            <a:off x="4509543" y="2420110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6D7D572-3450-CA45-867C-89CEC646EBAD}"/>
              </a:ext>
            </a:extLst>
          </p:cNvPr>
          <p:cNvSpPr txBox="1"/>
          <p:nvPr/>
        </p:nvSpPr>
        <p:spPr>
          <a:xfrm>
            <a:off x="6540323" y="5340529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3</a:t>
            </a:r>
          </a:p>
        </p:txBody>
      </p:sp>
    </p:spTree>
    <p:extLst>
      <p:ext uri="{BB962C8B-B14F-4D97-AF65-F5344CB8AC3E}">
        <p14:creationId xmlns:p14="http://schemas.microsoft.com/office/powerpoint/2010/main" val="2956589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Google Shape;125;p7">
            <a:extLst>
              <a:ext uri="{FF2B5EF4-FFF2-40B4-BE49-F238E27FC236}">
                <a16:creationId xmlns:a16="http://schemas.microsoft.com/office/drawing/2014/main" id="{F472A9FF-0559-154F-A89A-7828AB3318CD}"/>
              </a:ext>
            </a:extLst>
          </p:cNvPr>
          <p:cNvSpPr txBox="1"/>
          <p:nvPr/>
        </p:nvSpPr>
        <p:spPr>
          <a:xfrm>
            <a:off x="5880773" y="4017002"/>
            <a:ext cx="13191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Random Forest, Extra Trees, Gradient Boosting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" name="Google Shape;129;p7">
            <a:extLst>
              <a:ext uri="{FF2B5EF4-FFF2-40B4-BE49-F238E27FC236}">
                <a16:creationId xmlns:a16="http://schemas.microsoft.com/office/drawing/2014/main" id="{A9ED8B1F-F34B-F644-B8D7-A45FD803328F}"/>
              </a:ext>
            </a:extLst>
          </p:cNvPr>
          <p:cNvCxnSpPr>
            <a:cxnSpLocks/>
          </p:cNvCxnSpPr>
          <p:nvPr/>
        </p:nvCxnSpPr>
        <p:spPr>
          <a:xfrm>
            <a:off x="576938" y="3862985"/>
            <a:ext cx="11146900" cy="0"/>
          </a:xfrm>
          <a:prstGeom prst="straightConnector1">
            <a:avLst/>
          </a:prstGeom>
          <a:noFill/>
          <a:ln w="381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30;p7">
            <a:extLst>
              <a:ext uri="{FF2B5EF4-FFF2-40B4-BE49-F238E27FC236}">
                <a16:creationId xmlns:a16="http://schemas.microsoft.com/office/drawing/2014/main" id="{BF00B1F9-32C9-784B-8528-34DD2627A881}"/>
              </a:ext>
            </a:extLst>
          </p:cNvPr>
          <p:cNvSpPr/>
          <p:nvPr/>
        </p:nvSpPr>
        <p:spPr>
          <a:xfrm>
            <a:off x="2044715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7">
            <a:extLst>
              <a:ext uri="{FF2B5EF4-FFF2-40B4-BE49-F238E27FC236}">
                <a16:creationId xmlns:a16="http://schemas.microsoft.com/office/drawing/2014/main" id="{388C37A9-06F9-D44E-9100-94FB4076910E}"/>
              </a:ext>
            </a:extLst>
          </p:cNvPr>
          <p:cNvSpPr txBox="1"/>
          <p:nvPr/>
        </p:nvSpPr>
        <p:spPr>
          <a:xfrm>
            <a:off x="2396847" y="3998815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Python and Pandas Revisited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32;p7">
            <a:extLst>
              <a:ext uri="{FF2B5EF4-FFF2-40B4-BE49-F238E27FC236}">
                <a16:creationId xmlns:a16="http://schemas.microsoft.com/office/drawing/2014/main" id="{D6EAD9B0-A604-B443-82DB-B97C6C5EA42C}"/>
              </a:ext>
            </a:extLst>
          </p:cNvPr>
          <p:cNvSpPr/>
          <p:nvPr/>
        </p:nvSpPr>
        <p:spPr>
          <a:xfrm>
            <a:off x="2943892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3;p7">
            <a:extLst>
              <a:ext uri="{FF2B5EF4-FFF2-40B4-BE49-F238E27FC236}">
                <a16:creationId xmlns:a16="http://schemas.microsoft.com/office/drawing/2014/main" id="{1A47BD6B-9CB7-B348-AF96-863A646748F7}"/>
              </a:ext>
            </a:extLst>
          </p:cNvPr>
          <p:cNvSpPr txBox="1"/>
          <p:nvPr/>
        </p:nvSpPr>
        <p:spPr>
          <a:xfrm>
            <a:off x="1537837" y="2729327"/>
            <a:ext cx="13191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Data Science Workflow, Data Cleaning and EDA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4;p7">
            <a:extLst>
              <a:ext uri="{FF2B5EF4-FFF2-40B4-BE49-F238E27FC236}">
                <a16:creationId xmlns:a16="http://schemas.microsoft.com/office/drawing/2014/main" id="{855D4CE3-9178-8042-8087-691761F0BBE0}"/>
              </a:ext>
            </a:extLst>
          </p:cNvPr>
          <p:cNvSpPr/>
          <p:nvPr/>
        </p:nvSpPr>
        <p:spPr>
          <a:xfrm>
            <a:off x="7289780" y="3736330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36;p7">
            <a:extLst>
              <a:ext uri="{FF2B5EF4-FFF2-40B4-BE49-F238E27FC236}">
                <a16:creationId xmlns:a16="http://schemas.microsoft.com/office/drawing/2014/main" id="{EB5B41BB-2E8A-6940-A048-C78E15DC63DF}"/>
              </a:ext>
            </a:extLst>
          </p:cNvPr>
          <p:cNvSpPr/>
          <p:nvPr/>
        </p:nvSpPr>
        <p:spPr>
          <a:xfrm>
            <a:off x="8160987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37;p7">
            <a:extLst>
              <a:ext uri="{FF2B5EF4-FFF2-40B4-BE49-F238E27FC236}">
                <a16:creationId xmlns:a16="http://schemas.microsoft.com/office/drawing/2014/main" id="{DA3D7501-1646-7B41-AAA7-84385AC64AE0}"/>
              </a:ext>
            </a:extLst>
          </p:cNvPr>
          <p:cNvSpPr txBox="1"/>
          <p:nvPr/>
        </p:nvSpPr>
        <p:spPr>
          <a:xfrm>
            <a:off x="4261051" y="4019755"/>
            <a:ext cx="112559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Machine Learning Overview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45;p7">
            <a:extLst>
              <a:ext uri="{FF2B5EF4-FFF2-40B4-BE49-F238E27FC236}">
                <a16:creationId xmlns:a16="http://schemas.microsoft.com/office/drawing/2014/main" id="{59F64A73-6E9A-3546-9D97-B003EDB5D8E1}"/>
              </a:ext>
            </a:extLst>
          </p:cNvPr>
          <p:cNvSpPr/>
          <p:nvPr/>
        </p:nvSpPr>
        <p:spPr>
          <a:xfrm>
            <a:off x="4691701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46;p7">
            <a:extLst>
              <a:ext uri="{FF2B5EF4-FFF2-40B4-BE49-F238E27FC236}">
                <a16:creationId xmlns:a16="http://schemas.microsoft.com/office/drawing/2014/main" id="{72FFAD34-FC51-1C40-A12E-08FC7506B7B6}"/>
              </a:ext>
            </a:extLst>
          </p:cNvPr>
          <p:cNvSpPr/>
          <p:nvPr/>
        </p:nvSpPr>
        <p:spPr>
          <a:xfrm>
            <a:off x="6403223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51;p7">
            <a:extLst>
              <a:ext uri="{FF2B5EF4-FFF2-40B4-BE49-F238E27FC236}">
                <a16:creationId xmlns:a16="http://schemas.microsoft.com/office/drawing/2014/main" id="{9EF1E273-8CE8-3E42-A7C1-8EFF97B15ED3}"/>
              </a:ext>
            </a:extLst>
          </p:cNvPr>
          <p:cNvSpPr txBox="1"/>
          <p:nvPr/>
        </p:nvSpPr>
        <p:spPr>
          <a:xfrm>
            <a:off x="6545018" y="3209908"/>
            <a:ext cx="177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 dirty="0">
                <a:solidFill>
                  <a:srgbClr val="3F3F3F"/>
                </a:solidFill>
              </a:rPr>
              <a:t>K-Means</a:t>
            </a:r>
            <a:endParaRPr sz="1400" b="0" i="1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51;p7">
            <a:extLst>
              <a:ext uri="{FF2B5EF4-FFF2-40B4-BE49-F238E27FC236}">
                <a16:creationId xmlns:a16="http://schemas.microsoft.com/office/drawing/2014/main" id="{118910DA-BEF6-F143-B391-3BC0C2FFBF2E}"/>
              </a:ext>
            </a:extLst>
          </p:cNvPr>
          <p:cNvSpPr txBox="1"/>
          <p:nvPr/>
        </p:nvSpPr>
        <p:spPr>
          <a:xfrm>
            <a:off x="8571784" y="3142385"/>
            <a:ext cx="12269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Feature Selection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BBE1F758-D2AB-7C43-8C15-A00F11633C9C}"/>
              </a:ext>
            </a:extLst>
          </p:cNvPr>
          <p:cNvSpPr/>
          <p:nvPr/>
        </p:nvSpPr>
        <p:spPr>
          <a:xfrm>
            <a:off x="3849416" y="373653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1;p7">
            <a:extLst>
              <a:ext uri="{FF2B5EF4-FFF2-40B4-BE49-F238E27FC236}">
                <a16:creationId xmlns:a16="http://schemas.microsoft.com/office/drawing/2014/main" id="{D4D015E9-54CC-2749-9B88-86B70227F0A5}"/>
              </a:ext>
            </a:extLst>
          </p:cNvPr>
          <p:cNvSpPr txBox="1"/>
          <p:nvPr/>
        </p:nvSpPr>
        <p:spPr>
          <a:xfrm>
            <a:off x="3373032" y="2947888"/>
            <a:ext cx="1226968" cy="66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EDA with Seaborn and Matplotlib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32;p7">
            <a:extLst>
              <a:ext uri="{FF2B5EF4-FFF2-40B4-BE49-F238E27FC236}">
                <a16:creationId xmlns:a16="http://schemas.microsoft.com/office/drawing/2014/main" id="{D583BF66-0FB4-DD43-B65D-547CFCB521E0}"/>
              </a:ext>
            </a:extLst>
          </p:cNvPr>
          <p:cNvSpPr/>
          <p:nvPr/>
        </p:nvSpPr>
        <p:spPr>
          <a:xfrm>
            <a:off x="1189909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33;p7">
            <a:extLst>
              <a:ext uri="{FF2B5EF4-FFF2-40B4-BE49-F238E27FC236}">
                <a16:creationId xmlns:a16="http://schemas.microsoft.com/office/drawing/2014/main" id="{8D5050D1-7F94-4147-9EF6-66C00E172A7D}"/>
              </a:ext>
            </a:extLst>
          </p:cNvPr>
          <p:cNvSpPr txBox="1"/>
          <p:nvPr/>
        </p:nvSpPr>
        <p:spPr>
          <a:xfrm>
            <a:off x="667459" y="4011264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Course Introduction and Admin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135;p7">
            <a:extLst>
              <a:ext uri="{FF2B5EF4-FFF2-40B4-BE49-F238E27FC236}">
                <a16:creationId xmlns:a16="http://schemas.microsoft.com/office/drawing/2014/main" id="{3705A58E-536F-7945-A83C-853992061C90}"/>
              </a:ext>
            </a:extLst>
          </p:cNvPr>
          <p:cNvSpPr txBox="1"/>
          <p:nvPr/>
        </p:nvSpPr>
        <p:spPr>
          <a:xfrm>
            <a:off x="7665673" y="4009975"/>
            <a:ext cx="126482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Feature Engineering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47;p7">
            <a:extLst>
              <a:ext uri="{FF2B5EF4-FFF2-40B4-BE49-F238E27FC236}">
                <a16:creationId xmlns:a16="http://schemas.microsoft.com/office/drawing/2014/main" id="{5254351F-622E-0044-B4A4-A24D6A632064}"/>
              </a:ext>
            </a:extLst>
          </p:cNvPr>
          <p:cNvSpPr/>
          <p:nvPr/>
        </p:nvSpPr>
        <p:spPr>
          <a:xfrm>
            <a:off x="9048168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46;p7">
            <a:extLst>
              <a:ext uri="{FF2B5EF4-FFF2-40B4-BE49-F238E27FC236}">
                <a16:creationId xmlns:a16="http://schemas.microsoft.com/office/drawing/2014/main" id="{3F52F9A9-AA38-5F43-A4D9-DA24FD273554}"/>
              </a:ext>
            </a:extLst>
          </p:cNvPr>
          <p:cNvSpPr/>
          <p:nvPr/>
        </p:nvSpPr>
        <p:spPr>
          <a:xfrm>
            <a:off x="5547462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25;p7">
            <a:extLst>
              <a:ext uri="{FF2B5EF4-FFF2-40B4-BE49-F238E27FC236}">
                <a16:creationId xmlns:a16="http://schemas.microsoft.com/office/drawing/2014/main" id="{B29F4522-1085-674B-B403-172AFD085CCC}"/>
              </a:ext>
            </a:extLst>
          </p:cNvPr>
          <p:cNvSpPr txBox="1"/>
          <p:nvPr/>
        </p:nvSpPr>
        <p:spPr>
          <a:xfrm>
            <a:off x="5146874" y="3102218"/>
            <a:ext cx="10736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Decision Trees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B7A0A06-7B5B-B048-BCD3-545EDD81601E}"/>
              </a:ext>
            </a:extLst>
          </p:cNvPr>
          <p:cNvSpPr txBox="1"/>
          <p:nvPr/>
        </p:nvSpPr>
        <p:spPr>
          <a:xfrm>
            <a:off x="1817921" y="5044559"/>
            <a:ext cx="727788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C7EA6EB-3CE7-0D49-B7EB-E07BC5D88BDB}"/>
              </a:ext>
            </a:extLst>
          </p:cNvPr>
          <p:cNvSpPr txBox="1"/>
          <p:nvPr/>
        </p:nvSpPr>
        <p:spPr>
          <a:xfrm>
            <a:off x="4509543" y="2420110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341C750-687C-594D-BCAA-08B02AAD4F52}"/>
              </a:ext>
            </a:extLst>
          </p:cNvPr>
          <p:cNvSpPr txBox="1"/>
          <p:nvPr/>
        </p:nvSpPr>
        <p:spPr>
          <a:xfrm>
            <a:off x="6540323" y="5340529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D9E36A0-6F44-6643-9D1A-53F77BFAD554}"/>
              </a:ext>
            </a:extLst>
          </p:cNvPr>
          <p:cNvSpPr txBox="1"/>
          <p:nvPr/>
        </p:nvSpPr>
        <p:spPr>
          <a:xfrm>
            <a:off x="8305324" y="2428191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4</a:t>
            </a:r>
          </a:p>
        </p:txBody>
      </p:sp>
    </p:spTree>
    <p:extLst>
      <p:ext uri="{BB962C8B-B14F-4D97-AF65-F5344CB8AC3E}">
        <p14:creationId xmlns:p14="http://schemas.microsoft.com/office/powerpoint/2010/main" val="1338944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3ECC74-3700-BF4D-945A-C3FD6A35B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2229" y="256056"/>
            <a:ext cx="2328300" cy="2328300"/>
          </a:xfrm>
          <a:prstGeom prst="rect">
            <a:avLst/>
          </a:prstGeom>
        </p:spPr>
      </p:pic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1003041" y="547711"/>
            <a:ext cx="8119188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Course Outline </a:t>
            </a:r>
            <a:endParaRPr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817672" y="1733587"/>
            <a:ext cx="7792928" cy="1021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Five-day </a:t>
            </a:r>
            <a:r>
              <a:rPr lang="en-US" dirty="0"/>
              <a:t>training tailored for </a:t>
            </a:r>
            <a:r>
              <a:rPr lang="en-US" b="1" dirty="0"/>
              <a:t>SPD Bank </a:t>
            </a:r>
            <a:r>
              <a:rPr lang="en-US" dirty="0"/>
              <a:t>to prepare the team for an</a:t>
            </a:r>
            <a:r>
              <a:rPr lang="en-US" i="1" dirty="0"/>
              <a:t> </a:t>
            </a:r>
            <a:r>
              <a:rPr lang="en-US" dirty="0"/>
              <a:t>internal competition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Google Shape;125;p7">
            <a:extLst>
              <a:ext uri="{FF2B5EF4-FFF2-40B4-BE49-F238E27FC236}">
                <a16:creationId xmlns:a16="http://schemas.microsoft.com/office/drawing/2014/main" id="{F472A9FF-0559-154F-A89A-7828AB3318CD}"/>
              </a:ext>
            </a:extLst>
          </p:cNvPr>
          <p:cNvSpPr txBox="1"/>
          <p:nvPr/>
        </p:nvSpPr>
        <p:spPr>
          <a:xfrm>
            <a:off x="5880773" y="4017002"/>
            <a:ext cx="1319100" cy="1169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Random Forest, Extra Trees, Gradient Boosting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" name="Google Shape;129;p7">
            <a:extLst>
              <a:ext uri="{FF2B5EF4-FFF2-40B4-BE49-F238E27FC236}">
                <a16:creationId xmlns:a16="http://schemas.microsoft.com/office/drawing/2014/main" id="{A9ED8B1F-F34B-F644-B8D7-A45FD803328F}"/>
              </a:ext>
            </a:extLst>
          </p:cNvPr>
          <p:cNvCxnSpPr>
            <a:cxnSpLocks/>
          </p:cNvCxnSpPr>
          <p:nvPr/>
        </p:nvCxnSpPr>
        <p:spPr>
          <a:xfrm>
            <a:off x="576938" y="3862985"/>
            <a:ext cx="11146900" cy="0"/>
          </a:xfrm>
          <a:prstGeom prst="straightConnector1">
            <a:avLst/>
          </a:prstGeom>
          <a:noFill/>
          <a:ln w="38100" cap="flat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" name="Google Shape;130;p7">
            <a:extLst>
              <a:ext uri="{FF2B5EF4-FFF2-40B4-BE49-F238E27FC236}">
                <a16:creationId xmlns:a16="http://schemas.microsoft.com/office/drawing/2014/main" id="{BF00B1F9-32C9-784B-8528-34DD2627A881}"/>
              </a:ext>
            </a:extLst>
          </p:cNvPr>
          <p:cNvSpPr/>
          <p:nvPr/>
        </p:nvSpPr>
        <p:spPr>
          <a:xfrm>
            <a:off x="2044715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31;p7">
            <a:extLst>
              <a:ext uri="{FF2B5EF4-FFF2-40B4-BE49-F238E27FC236}">
                <a16:creationId xmlns:a16="http://schemas.microsoft.com/office/drawing/2014/main" id="{388C37A9-06F9-D44E-9100-94FB4076910E}"/>
              </a:ext>
            </a:extLst>
          </p:cNvPr>
          <p:cNvSpPr txBox="1"/>
          <p:nvPr/>
        </p:nvSpPr>
        <p:spPr>
          <a:xfrm>
            <a:off x="2396847" y="3998815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Python and Pandas Revisited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32;p7">
            <a:extLst>
              <a:ext uri="{FF2B5EF4-FFF2-40B4-BE49-F238E27FC236}">
                <a16:creationId xmlns:a16="http://schemas.microsoft.com/office/drawing/2014/main" id="{D6EAD9B0-A604-B443-82DB-B97C6C5EA42C}"/>
              </a:ext>
            </a:extLst>
          </p:cNvPr>
          <p:cNvSpPr/>
          <p:nvPr/>
        </p:nvSpPr>
        <p:spPr>
          <a:xfrm>
            <a:off x="2943892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33;p7">
            <a:extLst>
              <a:ext uri="{FF2B5EF4-FFF2-40B4-BE49-F238E27FC236}">
                <a16:creationId xmlns:a16="http://schemas.microsoft.com/office/drawing/2014/main" id="{1A47BD6B-9CB7-B348-AF96-863A646748F7}"/>
              </a:ext>
            </a:extLst>
          </p:cNvPr>
          <p:cNvSpPr txBox="1"/>
          <p:nvPr/>
        </p:nvSpPr>
        <p:spPr>
          <a:xfrm>
            <a:off x="1537837" y="2729327"/>
            <a:ext cx="1319100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Data Science Workflow, Data Cleaning and EDA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4;p7">
            <a:extLst>
              <a:ext uri="{FF2B5EF4-FFF2-40B4-BE49-F238E27FC236}">
                <a16:creationId xmlns:a16="http://schemas.microsoft.com/office/drawing/2014/main" id="{855D4CE3-9178-8042-8087-691761F0BBE0}"/>
              </a:ext>
            </a:extLst>
          </p:cNvPr>
          <p:cNvSpPr/>
          <p:nvPr/>
        </p:nvSpPr>
        <p:spPr>
          <a:xfrm>
            <a:off x="7289780" y="3736330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35;p7">
            <a:extLst>
              <a:ext uri="{FF2B5EF4-FFF2-40B4-BE49-F238E27FC236}">
                <a16:creationId xmlns:a16="http://schemas.microsoft.com/office/drawing/2014/main" id="{20701AC1-9B8C-1A4E-9786-F8A3EDE6F3ED}"/>
              </a:ext>
            </a:extLst>
          </p:cNvPr>
          <p:cNvSpPr txBox="1"/>
          <p:nvPr/>
        </p:nvSpPr>
        <p:spPr>
          <a:xfrm>
            <a:off x="10447800" y="3216211"/>
            <a:ext cx="100272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 err="1">
                <a:solidFill>
                  <a:srgbClr val="3F3F3F"/>
                </a:solidFill>
              </a:rPr>
              <a:t>QnA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36;p7">
            <a:extLst>
              <a:ext uri="{FF2B5EF4-FFF2-40B4-BE49-F238E27FC236}">
                <a16:creationId xmlns:a16="http://schemas.microsoft.com/office/drawing/2014/main" id="{EB5B41BB-2E8A-6940-A048-C78E15DC63DF}"/>
              </a:ext>
            </a:extLst>
          </p:cNvPr>
          <p:cNvSpPr/>
          <p:nvPr/>
        </p:nvSpPr>
        <p:spPr>
          <a:xfrm>
            <a:off x="8160987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37;p7">
            <a:extLst>
              <a:ext uri="{FF2B5EF4-FFF2-40B4-BE49-F238E27FC236}">
                <a16:creationId xmlns:a16="http://schemas.microsoft.com/office/drawing/2014/main" id="{DA3D7501-1646-7B41-AAA7-84385AC64AE0}"/>
              </a:ext>
            </a:extLst>
          </p:cNvPr>
          <p:cNvSpPr txBox="1"/>
          <p:nvPr/>
        </p:nvSpPr>
        <p:spPr>
          <a:xfrm>
            <a:off x="4261051" y="4019755"/>
            <a:ext cx="1125597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Machine Learning Overview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45;p7">
            <a:extLst>
              <a:ext uri="{FF2B5EF4-FFF2-40B4-BE49-F238E27FC236}">
                <a16:creationId xmlns:a16="http://schemas.microsoft.com/office/drawing/2014/main" id="{59F64A73-6E9A-3546-9D97-B003EDB5D8E1}"/>
              </a:ext>
            </a:extLst>
          </p:cNvPr>
          <p:cNvSpPr/>
          <p:nvPr/>
        </p:nvSpPr>
        <p:spPr>
          <a:xfrm>
            <a:off x="4691701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46;p7">
            <a:extLst>
              <a:ext uri="{FF2B5EF4-FFF2-40B4-BE49-F238E27FC236}">
                <a16:creationId xmlns:a16="http://schemas.microsoft.com/office/drawing/2014/main" id="{72FFAD34-FC51-1C40-A12E-08FC7506B7B6}"/>
              </a:ext>
            </a:extLst>
          </p:cNvPr>
          <p:cNvSpPr/>
          <p:nvPr/>
        </p:nvSpPr>
        <p:spPr>
          <a:xfrm>
            <a:off x="6403223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147;p7">
            <a:extLst>
              <a:ext uri="{FF2B5EF4-FFF2-40B4-BE49-F238E27FC236}">
                <a16:creationId xmlns:a16="http://schemas.microsoft.com/office/drawing/2014/main" id="{0A7A5A2F-BBEA-1641-B465-609589532222}"/>
              </a:ext>
            </a:extLst>
          </p:cNvPr>
          <p:cNvSpPr/>
          <p:nvPr/>
        </p:nvSpPr>
        <p:spPr>
          <a:xfrm>
            <a:off x="10812064" y="3719434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151;p7">
            <a:extLst>
              <a:ext uri="{FF2B5EF4-FFF2-40B4-BE49-F238E27FC236}">
                <a16:creationId xmlns:a16="http://schemas.microsoft.com/office/drawing/2014/main" id="{9EF1E273-8CE8-3E42-A7C1-8EFF97B15ED3}"/>
              </a:ext>
            </a:extLst>
          </p:cNvPr>
          <p:cNvSpPr txBox="1"/>
          <p:nvPr/>
        </p:nvSpPr>
        <p:spPr>
          <a:xfrm>
            <a:off x="6545018" y="3209908"/>
            <a:ext cx="1774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i="1" dirty="0">
                <a:solidFill>
                  <a:srgbClr val="3F3F3F"/>
                </a:solidFill>
              </a:rPr>
              <a:t>K-Means</a:t>
            </a:r>
            <a:endParaRPr sz="1400" b="0" i="1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51;p7">
            <a:extLst>
              <a:ext uri="{FF2B5EF4-FFF2-40B4-BE49-F238E27FC236}">
                <a16:creationId xmlns:a16="http://schemas.microsoft.com/office/drawing/2014/main" id="{118910DA-BEF6-F143-B391-3BC0C2FFBF2E}"/>
              </a:ext>
            </a:extLst>
          </p:cNvPr>
          <p:cNvSpPr txBox="1"/>
          <p:nvPr/>
        </p:nvSpPr>
        <p:spPr>
          <a:xfrm>
            <a:off x="8571784" y="3142385"/>
            <a:ext cx="1226968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Feature Selection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145;p7">
            <a:extLst>
              <a:ext uri="{FF2B5EF4-FFF2-40B4-BE49-F238E27FC236}">
                <a16:creationId xmlns:a16="http://schemas.microsoft.com/office/drawing/2014/main" id="{BBE1F758-D2AB-7C43-8C15-A00F11633C9C}"/>
              </a:ext>
            </a:extLst>
          </p:cNvPr>
          <p:cNvSpPr/>
          <p:nvPr/>
        </p:nvSpPr>
        <p:spPr>
          <a:xfrm>
            <a:off x="3849416" y="373653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151;p7">
            <a:extLst>
              <a:ext uri="{FF2B5EF4-FFF2-40B4-BE49-F238E27FC236}">
                <a16:creationId xmlns:a16="http://schemas.microsoft.com/office/drawing/2014/main" id="{D4D015E9-54CC-2749-9B88-86B70227F0A5}"/>
              </a:ext>
            </a:extLst>
          </p:cNvPr>
          <p:cNvSpPr txBox="1"/>
          <p:nvPr/>
        </p:nvSpPr>
        <p:spPr>
          <a:xfrm>
            <a:off x="3373032" y="2947888"/>
            <a:ext cx="1226968" cy="669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EDA with Seaborn and Matplotlib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132;p7">
            <a:extLst>
              <a:ext uri="{FF2B5EF4-FFF2-40B4-BE49-F238E27FC236}">
                <a16:creationId xmlns:a16="http://schemas.microsoft.com/office/drawing/2014/main" id="{D583BF66-0FB4-DD43-B65D-547CFCB521E0}"/>
              </a:ext>
            </a:extLst>
          </p:cNvPr>
          <p:cNvSpPr/>
          <p:nvPr/>
        </p:nvSpPr>
        <p:spPr>
          <a:xfrm>
            <a:off x="1189909" y="3733541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133;p7">
            <a:extLst>
              <a:ext uri="{FF2B5EF4-FFF2-40B4-BE49-F238E27FC236}">
                <a16:creationId xmlns:a16="http://schemas.microsoft.com/office/drawing/2014/main" id="{8D5050D1-7F94-4147-9EF6-66C00E172A7D}"/>
              </a:ext>
            </a:extLst>
          </p:cNvPr>
          <p:cNvSpPr txBox="1"/>
          <p:nvPr/>
        </p:nvSpPr>
        <p:spPr>
          <a:xfrm>
            <a:off x="667459" y="4011264"/>
            <a:ext cx="13191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Course Introduction and Admin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135;p7">
            <a:extLst>
              <a:ext uri="{FF2B5EF4-FFF2-40B4-BE49-F238E27FC236}">
                <a16:creationId xmlns:a16="http://schemas.microsoft.com/office/drawing/2014/main" id="{E010AFB5-F692-B74D-827D-46775CEB9EC1}"/>
              </a:ext>
            </a:extLst>
          </p:cNvPr>
          <p:cNvSpPr txBox="1"/>
          <p:nvPr/>
        </p:nvSpPr>
        <p:spPr>
          <a:xfrm>
            <a:off x="9328007" y="4009975"/>
            <a:ext cx="149163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Recommender Systems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147;p7">
            <a:extLst>
              <a:ext uri="{FF2B5EF4-FFF2-40B4-BE49-F238E27FC236}">
                <a16:creationId xmlns:a16="http://schemas.microsoft.com/office/drawing/2014/main" id="{FE81C2FA-5347-D14E-B982-9896D9133020}"/>
              </a:ext>
            </a:extLst>
          </p:cNvPr>
          <p:cNvSpPr/>
          <p:nvPr/>
        </p:nvSpPr>
        <p:spPr>
          <a:xfrm>
            <a:off x="9936722" y="3714692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135;p7">
            <a:extLst>
              <a:ext uri="{FF2B5EF4-FFF2-40B4-BE49-F238E27FC236}">
                <a16:creationId xmlns:a16="http://schemas.microsoft.com/office/drawing/2014/main" id="{3705A58E-536F-7945-A83C-853992061C90}"/>
              </a:ext>
            </a:extLst>
          </p:cNvPr>
          <p:cNvSpPr txBox="1"/>
          <p:nvPr/>
        </p:nvSpPr>
        <p:spPr>
          <a:xfrm>
            <a:off x="7665673" y="4009975"/>
            <a:ext cx="1264828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Feature Engineering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147;p7">
            <a:extLst>
              <a:ext uri="{FF2B5EF4-FFF2-40B4-BE49-F238E27FC236}">
                <a16:creationId xmlns:a16="http://schemas.microsoft.com/office/drawing/2014/main" id="{5254351F-622E-0044-B4A4-A24D6A632064}"/>
              </a:ext>
            </a:extLst>
          </p:cNvPr>
          <p:cNvSpPr/>
          <p:nvPr/>
        </p:nvSpPr>
        <p:spPr>
          <a:xfrm>
            <a:off x="9048168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146;p7">
            <a:extLst>
              <a:ext uri="{FF2B5EF4-FFF2-40B4-BE49-F238E27FC236}">
                <a16:creationId xmlns:a16="http://schemas.microsoft.com/office/drawing/2014/main" id="{3F52F9A9-AA38-5F43-A4D9-DA24FD273554}"/>
              </a:ext>
            </a:extLst>
          </p:cNvPr>
          <p:cNvSpPr/>
          <p:nvPr/>
        </p:nvSpPr>
        <p:spPr>
          <a:xfrm>
            <a:off x="5547462" y="3739173"/>
            <a:ext cx="274200" cy="274200"/>
          </a:xfrm>
          <a:prstGeom prst="ellipse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125;p7">
            <a:extLst>
              <a:ext uri="{FF2B5EF4-FFF2-40B4-BE49-F238E27FC236}">
                <a16:creationId xmlns:a16="http://schemas.microsoft.com/office/drawing/2014/main" id="{B29F4522-1085-674B-B403-172AFD085CCC}"/>
              </a:ext>
            </a:extLst>
          </p:cNvPr>
          <p:cNvSpPr txBox="1"/>
          <p:nvPr/>
        </p:nvSpPr>
        <p:spPr>
          <a:xfrm>
            <a:off x="5146874" y="3102218"/>
            <a:ext cx="10736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dirty="0">
                <a:solidFill>
                  <a:srgbClr val="3F3F3F"/>
                </a:solidFill>
              </a:rPr>
              <a:t>Decision Trees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56B801-C29D-FC4E-885F-7E1C2D744BF3}"/>
              </a:ext>
            </a:extLst>
          </p:cNvPr>
          <p:cNvSpPr txBox="1"/>
          <p:nvPr/>
        </p:nvSpPr>
        <p:spPr>
          <a:xfrm>
            <a:off x="1817921" y="5044559"/>
            <a:ext cx="727788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u="sng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2ACD1F6-39F2-0545-A024-F0020CAF8209}"/>
              </a:ext>
            </a:extLst>
          </p:cNvPr>
          <p:cNvSpPr txBox="1"/>
          <p:nvPr/>
        </p:nvSpPr>
        <p:spPr>
          <a:xfrm>
            <a:off x="4509543" y="2420110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2B50BAF-B87D-1A45-867C-43F282390EA7}"/>
              </a:ext>
            </a:extLst>
          </p:cNvPr>
          <p:cNvSpPr txBox="1"/>
          <p:nvPr/>
        </p:nvSpPr>
        <p:spPr>
          <a:xfrm>
            <a:off x="6540323" y="5340529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A2FD1F0-E7AD-DB46-80C7-CAC4CBAC3C9A}"/>
              </a:ext>
            </a:extLst>
          </p:cNvPr>
          <p:cNvSpPr txBox="1"/>
          <p:nvPr/>
        </p:nvSpPr>
        <p:spPr>
          <a:xfrm>
            <a:off x="8305324" y="2428191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4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E365EA5-979D-7241-B97A-A275B5BAA899}"/>
              </a:ext>
            </a:extLst>
          </p:cNvPr>
          <p:cNvSpPr txBox="1"/>
          <p:nvPr/>
        </p:nvSpPr>
        <p:spPr>
          <a:xfrm>
            <a:off x="10221376" y="4964977"/>
            <a:ext cx="727788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u="sng" dirty="0"/>
              <a:t>Day 5</a:t>
            </a:r>
          </a:p>
        </p:txBody>
      </p:sp>
    </p:spTree>
    <p:extLst>
      <p:ext uri="{BB962C8B-B14F-4D97-AF65-F5344CB8AC3E}">
        <p14:creationId xmlns:p14="http://schemas.microsoft.com/office/powerpoint/2010/main" val="3082551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85;p1">
            <a:extLst>
              <a:ext uri="{FF2B5EF4-FFF2-40B4-BE49-F238E27FC236}">
                <a16:creationId xmlns:a16="http://schemas.microsoft.com/office/drawing/2014/main" id="{DA5E37F7-5FF7-264F-AD97-CCCEB5F12ADE}"/>
              </a:ext>
            </a:extLst>
          </p:cNvPr>
          <p:cNvSpPr txBox="1"/>
          <p:nvPr/>
        </p:nvSpPr>
        <p:spPr>
          <a:xfrm>
            <a:off x="796213" y="699898"/>
            <a:ext cx="7194000" cy="135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-US" sz="5000" b="0" i="0" u="none" strike="noStrike" cap="none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Trainer Profile</a:t>
            </a:r>
          </a:p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200" dirty="0">
                <a:solidFill>
                  <a:schemeClr val="tx1"/>
                </a:solidFill>
              </a:rPr>
              <a:t>Stan Neo Han Wei</a:t>
            </a:r>
            <a:endParaRPr lang="en-US" sz="3200" b="0" i="0" u="none" strike="noStrike" cap="none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2DDD24-DF38-7240-A85B-D0E11019A4C7}"/>
              </a:ext>
            </a:extLst>
          </p:cNvPr>
          <p:cNvSpPr txBox="1"/>
          <p:nvPr/>
        </p:nvSpPr>
        <p:spPr>
          <a:xfrm>
            <a:off x="560389" y="2252400"/>
            <a:ext cx="8050993" cy="40780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6 years </a:t>
            </a:r>
            <a:r>
              <a:rPr lang="en-US" dirty="0"/>
              <a:t>of data science experience in Telecom, </a:t>
            </a:r>
            <a:r>
              <a:rPr lang="en-US" b="1" dirty="0"/>
              <a:t>Banking, </a:t>
            </a:r>
            <a:r>
              <a:rPr lang="en-US" dirty="0"/>
              <a:t>Consulting and Education industry.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He was the </a:t>
            </a:r>
            <a:r>
              <a:rPr lang="en-US" b="1" dirty="0"/>
              <a:t>lead data scientist </a:t>
            </a:r>
            <a:r>
              <a:rPr lang="en-US" dirty="0"/>
              <a:t>who </a:t>
            </a:r>
            <a:r>
              <a:rPr lang="en-US" b="1" dirty="0"/>
              <a:t>developed DBS Bank’s first deep learning recommender system </a:t>
            </a:r>
            <a:r>
              <a:rPr lang="en-US" dirty="0"/>
              <a:t>used for their mobile and internet banking advertisements.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He also </a:t>
            </a:r>
            <a:r>
              <a:rPr lang="en-US" b="1" dirty="0"/>
              <a:t>spent 3 months in Shanghai </a:t>
            </a:r>
            <a:r>
              <a:rPr lang="en-US" dirty="0"/>
              <a:t>to help DBS China develop machine learning models.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Lead Instructor and Senior Data Scientist for </a:t>
            </a:r>
            <a:r>
              <a:rPr lang="en-US" b="1" dirty="0"/>
              <a:t>Metis SG </a:t>
            </a:r>
            <a:r>
              <a:rPr lang="en-US" dirty="0"/>
              <a:t>which is a 12-weeks full-time immersive bootcamp</a:t>
            </a:r>
            <a:endParaRPr lang="en-US" b="1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Taught </a:t>
            </a:r>
            <a:r>
              <a:rPr lang="en-US" b="1" dirty="0"/>
              <a:t>more than 60 aspiring data scientists</a:t>
            </a:r>
            <a:r>
              <a:rPr lang="en-US" dirty="0"/>
              <a:t> in </a:t>
            </a:r>
            <a:r>
              <a:rPr lang="en-US" b="1" dirty="0"/>
              <a:t>Singapore</a:t>
            </a:r>
            <a:r>
              <a:rPr lang="en-US" dirty="0"/>
              <a:t> and </a:t>
            </a:r>
            <a:r>
              <a:rPr lang="en-US" b="1" dirty="0"/>
              <a:t>San</a:t>
            </a:r>
            <a:r>
              <a:rPr lang="en-US" dirty="0"/>
              <a:t> </a:t>
            </a:r>
            <a:r>
              <a:rPr lang="en-US" b="1" dirty="0"/>
              <a:t>Francisco</a:t>
            </a:r>
            <a:r>
              <a:rPr lang="en-US" dirty="0"/>
              <a:t> under Metis.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His students have graduated and joined companies such as Apple, Facebook, Dell, DBS Bank, Scribd, Instacart, NCS, Axiata, </a:t>
            </a:r>
            <a:r>
              <a:rPr lang="en-US" dirty="0" err="1"/>
              <a:t>Shopee</a:t>
            </a:r>
            <a:r>
              <a:rPr lang="en-US" dirty="0"/>
              <a:t>, etc.</a:t>
            </a:r>
          </a:p>
          <a:p>
            <a:pPr>
              <a:lnSpc>
                <a:spcPct val="150000"/>
              </a:lnSpc>
            </a:pPr>
            <a:endParaRPr lang="en-US" b="1" dirty="0"/>
          </a:p>
          <a:p>
            <a:r>
              <a:rPr lang="en-SG" dirty="0"/>
              <a:t>In total, he has conducted about 2,400 hours of analytics-related training (in Singapore and San Francisco)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7ED468-4094-F74A-8EBA-B962EF257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2734" y="398675"/>
            <a:ext cx="2517482" cy="227726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2501A2E-00EA-614C-85AA-7C7F605790EF}"/>
              </a:ext>
            </a:extLst>
          </p:cNvPr>
          <p:cNvSpPr/>
          <p:nvPr/>
        </p:nvSpPr>
        <p:spPr>
          <a:xfrm>
            <a:off x="8723298" y="2808707"/>
            <a:ext cx="31117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SG" dirty="0">
                <a:hlinkClick r:id="rId4"/>
              </a:rPr>
              <a:t>https://www.linkedin.com/in/nhanwei/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ABDC7E-183A-C24E-A2D7-B6D057065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816" y="3767241"/>
            <a:ext cx="1048356" cy="104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>
            <a:extLst>
              <a:ext uri="{FF2B5EF4-FFF2-40B4-BE49-F238E27FC236}">
                <a16:creationId xmlns:a16="http://schemas.microsoft.com/office/drawing/2014/main" id="{B18A9307-BF6E-5347-B68F-3F9110AF6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8607" y="3637098"/>
            <a:ext cx="1450967" cy="48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576AEC9-3BBD-324B-B2DD-FC952F9677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98725" y="4547571"/>
            <a:ext cx="1864317" cy="10483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B46ECAE-33F6-AD4E-9A47-E0B7017036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70280" y="5789660"/>
            <a:ext cx="1757784" cy="45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55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444</Words>
  <Application>Microsoft Macintosh PowerPoint</Application>
  <PresentationFormat>Widescreen</PresentationFormat>
  <Paragraphs>79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 Black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Neo Han Wei</cp:lastModifiedBy>
  <cp:revision>29</cp:revision>
  <dcterms:modified xsi:type="dcterms:W3CDTF">2020-07-23T03:14:56Z</dcterms:modified>
</cp:coreProperties>
</file>